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83" r:id="rId5"/>
    <p:sldId id="297" r:id="rId6"/>
    <p:sldId id="298" r:id="rId7"/>
    <p:sldId id="308" r:id="rId8"/>
    <p:sldId id="306" r:id="rId9"/>
    <p:sldId id="301" r:id="rId10"/>
    <p:sldId id="307" r:id="rId11"/>
    <p:sldId id="310" r:id="rId12"/>
    <p:sldId id="309" r:id="rId13"/>
    <p:sldId id="312" r:id="rId14"/>
    <p:sldId id="281" r:id="rId15"/>
  </p:sldIdLst>
  <p:sldSz cx="9144000" cy="6858000" type="screen4x3"/>
  <p:notesSz cx="6819900" cy="9931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7B7979"/>
    <a:srgbClr val="B3AA7E"/>
    <a:srgbClr val="00AEE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16" autoAdjust="0"/>
    <p:restoredTop sz="72189" autoAdjust="0"/>
  </p:normalViewPr>
  <p:slideViewPr>
    <p:cSldViewPr>
      <p:cViewPr>
        <p:scale>
          <a:sx n="60" d="100"/>
          <a:sy n="60" d="100"/>
        </p:scale>
        <p:origin x="-2778" y="-534"/>
      </p:cViewPr>
      <p:guideLst>
        <p:guide orient="horz" pos="164"/>
        <p:guide pos="567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2B879D-E148-418E-A042-26131C51459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DC4BD5D-9F98-489A-A0BA-7BCA76DE9389}">
      <dgm:prSet phldrT="[Text]"/>
      <dgm:spPr>
        <a:solidFill>
          <a:schemeClr val="accent1">
            <a:lumMod val="5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GB" dirty="0" smtClean="0"/>
            <a:t>May/June 2013</a:t>
          </a:r>
          <a:endParaRPr lang="en-GB" dirty="0"/>
        </a:p>
      </dgm:t>
    </dgm:pt>
    <dgm:pt modelId="{E3F50E31-18C7-42BD-818D-C51D44646395}" type="parTrans" cxnId="{BE747D87-9DA6-4366-94AD-824F66BD5335}">
      <dgm:prSet/>
      <dgm:spPr/>
      <dgm:t>
        <a:bodyPr/>
        <a:lstStyle/>
        <a:p>
          <a:endParaRPr lang="en-GB"/>
        </a:p>
      </dgm:t>
    </dgm:pt>
    <dgm:pt modelId="{D215E5B9-2184-41F3-86C2-BBE8D74F65B3}" type="sibTrans" cxnId="{BE747D87-9DA6-4366-94AD-824F66BD5335}">
      <dgm:prSet/>
      <dgm:spPr/>
      <dgm:t>
        <a:bodyPr/>
        <a:lstStyle/>
        <a:p>
          <a:endParaRPr lang="en-GB"/>
        </a:p>
      </dgm:t>
    </dgm:pt>
    <dgm:pt modelId="{7E3CB37E-55A0-46C9-B145-E035E339E840}">
      <dgm:prSet phldrT="[Text]"/>
      <dgm:spPr>
        <a:solidFill>
          <a:schemeClr val="accent1">
            <a:lumMod val="5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GB" dirty="0" smtClean="0"/>
            <a:t>Summer 2013</a:t>
          </a:r>
          <a:endParaRPr lang="en-GB" dirty="0"/>
        </a:p>
      </dgm:t>
    </dgm:pt>
    <dgm:pt modelId="{AC2483B8-DA05-41D9-BAC5-386C7B23B6A1}" type="parTrans" cxnId="{583DA9C7-87E6-43F3-A800-F29EABE99307}">
      <dgm:prSet/>
      <dgm:spPr/>
      <dgm:t>
        <a:bodyPr/>
        <a:lstStyle/>
        <a:p>
          <a:endParaRPr lang="en-GB"/>
        </a:p>
      </dgm:t>
    </dgm:pt>
    <dgm:pt modelId="{DC9C243A-7B05-4949-81C7-4360619A41DD}" type="sibTrans" cxnId="{583DA9C7-87E6-43F3-A800-F29EABE99307}">
      <dgm:prSet/>
      <dgm:spPr/>
      <dgm:t>
        <a:bodyPr/>
        <a:lstStyle/>
        <a:p>
          <a:endParaRPr lang="en-GB"/>
        </a:p>
      </dgm:t>
    </dgm:pt>
    <dgm:pt modelId="{5D9B0D8A-D298-4584-866F-609A5DC6A005}">
      <dgm:prSet phldrT="[Text]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dirty="0" smtClean="0">
              <a:solidFill>
                <a:schemeClr val="bg2"/>
              </a:solidFill>
            </a:rPr>
            <a:t>Direction of travel published</a:t>
          </a:r>
          <a:endParaRPr lang="en-GB" dirty="0">
            <a:solidFill>
              <a:schemeClr val="bg2"/>
            </a:solidFill>
          </a:endParaRPr>
        </a:p>
      </dgm:t>
    </dgm:pt>
    <dgm:pt modelId="{648B336A-9E51-4FF2-BE14-51C9164CFBA9}" type="parTrans" cxnId="{638F85A0-E6D6-4132-AD2A-B21E2A1E6CED}">
      <dgm:prSet/>
      <dgm:spPr/>
      <dgm:t>
        <a:bodyPr/>
        <a:lstStyle/>
        <a:p>
          <a:endParaRPr lang="en-GB"/>
        </a:p>
      </dgm:t>
    </dgm:pt>
    <dgm:pt modelId="{34748458-A84D-446D-A457-192FCF57911E}" type="sibTrans" cxnId="{638F85A0-E6D6-4132-AD2A-B21E2A1E6CED}">
      <dgm:prSet/>
      <dgm:spPr/>
      <dgm:t>
        <a:bodyPr/>
        <a:lstStyle/>
        <a:p>
          <a:endParaRPr lang="en-GB"/>
        </a:p>
      </dgm:t>
    </dgm:pt>
    <dgm:pt modelId="{4700E0F8-71AC-4FCB-A9E5-622707E4E27D}">
      <dgm:prSet/>
      <dgm:spPr>
        <a:solidFill>
          <a:schemeClr val="accent1">
            <a:lumMod val="5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dirty="0" smtClean="0"/>
            <a:t>Autumn 2013</a:t>
          </a:r>
        </a:p>
      </dgm:t>
    </dgm:pt>
    <dgm:pt modelId="{3CC9B752-0643-4551-8B46-181C070FA906}" type="parTrans" cxnId="{14CB0B2F-E880-4A69-9DD5-E64318D5B9A0}">
      <dgm:prSet/>
      <dgm:spPr/>
      <dgm:t>
        <a:bodyPr/>
        <a:lstStyle/>
        <a:p>
          <a:endParaRPr lang="en-GB"/>
        </a:p>
      </dgm:t>
    </dgm:pt>
    <dgm:pt modelId="{EEFA16D4-B896-4DF1-840D-9E5D90501C90}" type="sibTrans" cxnId="{14CB0B2F-E880-4A69-9DD5-E64318D5B9A0}">
      <dgm:prSet/>
      <dgm:spPr/>
      <dgm:t>
        <a:bodyPr/>
        <a:lstStyle/>
        <a:p>
          <a:endParaRPr lang="en-GB"/>
        </a:p>
      </dgm:t>
    </dgm:pt>
    <dgm:pt modelId="{E4A0F5EA-21F1-4BE8-8B2D-5269DD134639}">
      <dgm:prSet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GB" dirty="0" smtClean="0">
              <a:solidFill>
                <a:schemeClr val="bg2"/>
              </a:solidFill>
            </a:rPr>
            <a:t>Consultation on draft regulations and code modification proposals</a:t>
          </a:r>
          <a:endParaRPr lang="en-GB" i="1" dirty="0">
            <a:solidFill>
              <a:schemeClr val="bg2"/>
            </a:solidFill>
          </a:endParaRPr>
        </a:p>
      </dgm:t>
    </dgm:pt>
    <dgm:pt modelId="{75586EEC-4D89-450F-A3AD-101007CF35A3}" type="parTrans" cxnId="{E0491395-A495-44D9-A61F-D3BAF836BAEF}">
      <dgm:prSet/>
      <dgm:spPr/>
      <dgm:t>
        <a:bodyPr/>
        <a:lstStyle/>
        <a:p>
          <a:endParaRPr lang="en-GB"/>
        </a:p>
      </dgm:t>
    </dgm:pt>
    <dgm:pt modelId="{6FB6F3FF-7A09-4E5F-99FB-37D844409055}" type="sibTrans" cxnId="{E0491395-A495-44D9-A61F-D3BAF836BAEF}">
      <dgm:prSet/>
      <dgm:spPr/>
      <dgm:t>
        <a:bodyPr/>
        <a:lstStyle/>
        <a:p>
          <a:endParaRPr lang="en-GB"/>
        </a:p>
      </dgm:t>
    </dgm:pt>
    <dgm:pt modelId="{716976AA-E737-460D-A643-A71D801B9AF0}">
      <dgm:prSet phldrT="[Text]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en-GB" dirty="0" smtClean="0">
              <a:solidFill>
                <a:schemeClr val="bg2"/>
              </a:solidFill>
            </a:rPr>
            <a:t>Further analysis on costs and impacts of variable </a:t>
          </a:r>
          <a:r>
            <a:rPr lang="en-GB" dirty="0" err="1" smtClean="0">
              <a:solidFill>
                <a:schemeClr val="bg2"/>
              </a:solidFill>
            </a:rPr>
            <a:t>vs</a:t>
          </a:r>
          <a:r>
            <a:rPr lang="en-GB" dirty="0" smtClean="0">
              <a:solidFill>
                <a:schemeClr val="bg2"/>
              </a:solidFill>
            </a:rPr>
            <a:t> fixed options</a:t>
          </a:r>
          <a:endParaRPr lang="en-GB" dirty="0">
            <a:solidFill>
              <a:schemeClr val="bg2"/>
            </a:solidFill>
          </a:endParaRPr>
        </a:p>
      </dgm:t>
    </dgm:pt>
    <dgm:pt modelId="{C3661F55-3A1A-48A2-AF62-57795D18ECF1}" type="parTrans" cxnId="{86C34A00-BFDC-48E5-B4BC-5617304060D1}">
      <dgm:prSet/>
      <dgm:spPr/>
      <dgm:t>
        <a:bodyPr/>
        <a:lstStyle/>
        <a:p>
          <a:endParaRPr lang="en-GB"/>
        </a:p>
      </dgm:t>
    </dgm:pt>
    <dgm:pt modelId="{964CB56B-D393-4B77-912D-8E2E0E17E407}" type="sibTrans" cxnId="{86C34A00-BFDC-48E5-B4BC-5617304060D1}">
      <dgm:prSet/>
      <dgm:spPr/>
      <dgm:t>
        <a:bodyPr/>
        <a:lstStyle/>
        <a:p>
          <a:endParaRPr lang="en-GB"/>
        </a:p>
      </dgm:t>
    </dgm:pt>
    <dgm:pt modelId="{A4817013-9C55-4E61-9324-BA7C1C2E7461}" type="pres">
      <dgm:prSet presAssocID="{902B879D-E148-418E-A042-26131C51459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085CCC9-3400-419C-9B46-B4D16EA6867C}" type="pres">
      <dgm:prSet presAssocID="{ADC4BD5D-9F98-489A-A0BA-7BCA76DE9389}" presName="composite" presStyleCnt="0"/>
      <dgm:spPr/>
    </dgm:pt>
    <dgm:pt modelId="{270E986B-0E12-4085-87B5-57DD795395CF}" type="pres">
      <dgm:prSet presAssocID="{ADC4BD5D-9F98-489A-A0BA-7BCA76DE938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15EB4B4-C6D3-428F-BBA6-280080343178}" type="pres">
      <dgm:prSet presAssocID="{ADC4BD5D-9F98-489A-A0BA-7BCA76DE938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5CBE8BE-98EF-4DE5-906A-F2E9C46E5FD5}" type="pres">
      <dgm:prSet presAssocID="{D215E5B9-2184-41F3-86C2-BBE8D74F65B3}" presName="sp" presStyleCnt="0"/>
      <dgm:spPr/>
    </dgm:pt>
    <dgm:pt modelId="{0BEC965F-FBFE-49A6-B218-CC5BCAAB53E4}" type="pres">
      <dgm:prSet presAssocID="{7E3CB37E-55A0-46C9-B145-E035E339E840}" presName="composite" presStyleCnt="0"/>
      <dgm:spPr/>
    </dgm:pt>
    <dgm:pt modelId="{A15DDC38-4AA1-45C7-BA5B-9B15A09B3015}" type="pres">
      <dgm:prSet presAssocID="{7E3CB37E-55A0-46C9-B145-E035E339E84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8EBE468-1225-46B7-A056-C62744AD9965}" type="pres">
      <dgm:prSet presAssocID="{7E3CB37E-55A0-46C9-B145-E035E339E840}" presName="descendantText" presStyleLbl="alignAcc1" presStyleIdx="1" presStyleCnt="3" custLinFactNeighborX="799" custLinFactNeighborY="49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9CFC446-5B13-4AEE-817A-68700E40820D}" type="pres">
      <dgm:prSet presAssocID="{DC9C243A-7B05-4949-81C7-4360619A41DD}" presName="sp" presStyleCnt="0"/>
      <dgm:spPr/>
    </dgm:pt>
    <dgm:pt modelId="{B4CA166B-33C1-4B3B-8660-A8BB5AA537A9}" type="pres">
      <dgm:prSet presAssocID="{4700E0F8-71AC-4FCB-A9E5-622707E4E27D}" presName="composite" presStyleCnt="0"/>
      <dgm:spPr/>
    </dgm:pt>
    <dgm:pt modelId="{77D0FE2D-DCF1-407C-A362-7F13A127EAED}" type="pres">
      <dgm:prSet presAssocID="{4700E0F8-71AC-4FCB-A9E5-622707E4E27D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C161AA9-31A0-47A1-ADA5-E17F8EA724C4}" type="pres">
      <dgm:prSet presAssocID="{4700E0F8-71AC-4FCB-A9E5-622707E4E27D}" presName="descendantText" presStyleLbl="alignAcc1" presStyleIdx="2" presStyleCnt="3" custLinFactNeighborX="426" custLinFactNeighborY="-134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354D369-4D95-49FB-ACD0-66BC6DA4E2E0}" type="presOf" srcId="{716976AA-E737-460D-A643-A71D801B9AF0}" destId="{D15EB4B4-C6D3-428F-BBA6-280080343178}" srcOrd="0" destOrd="0" presId="urn:microsoft.com/office/officeart/2005/8/layout/chevron2"/>
    <dgm:cxn modelId="{C33BBE4F-4932-4642-8197-40C811D0DC0A}" type="presOf" srcId="{902B879D-E148-418E-A042-26131C514597}" destId="{A4817013-9C55-4E61-9324-BA7C1C2E7461}" srcOrd="0" destOrd="0" presId="urn:microsoft.com/office/officeart/2005/8/layout/chevron2"/>
    <dgm:cxn modelId="{2B2B38C7-2769-4F28-8041-BB6F9B6E962C}" type="presOf" srcId="{4700E0F8-71AC-4FCB-A9E5-622707E4E27D}" destId="{77D0FE2D-DCF1-407C-A362-7F13A127EAED}" srcOrd="0" destOrd="0" presId="urn:microsoft.com/office/officeart/2005/8/layout/chevron2"/>
    <dgm:cxn modelId="{86C34A00-BFDC-48E5-B4BC-5617304060D1}" srcId="{ADC4BD5D-9F98-489A-A0BA-7BCA76DE9389}" destId="{716976AA-E737-460D-A643-A71D801B9AF0}" srcOrd="0" destOrd="0" parTransId="{C3661F55-3A1A-48A2-AF62-57795D18ECF1}" sibTransId="{964CB56B-D393-4B77-912D-8E2E0E17E407}"/>
    <dgm:cxn modelId="{14CB0B2F-E880-4A69-9DD5-E64318D5B9A0}" srcId="{902B879D-E148-418E-A042-26131C514597}" destId="{4700E0F8-71AC-4FCB-A9E5-622707E4E27D}" srcOrd="2" destOrd="0" parTransId="{3CC9B752-0643-4551-8B46-181C070FA906}" sibTransId="{EEFA16D4-B896-4DF1-840D-9E5D90501C90}"/>
    <dgm:cxn modelId="{638F85A0-E6D6-4132-AD2A-B21E2A1E6CED}" srcId="{7E3CB37E-55A0-46C9-B145-E035E339E840}" destId="{5D9B0D8A-D298-4584-866F-609A5DC6A005}" srcOrd="0" destOrd="0" parTransId="{648B336A-9E51-4FF2-BE14-51C9164CFBA9}" sibTransId="{34748458-A84D-446D-A457-192FCF57911E}"/>
    <dgm:cxn modelId="{E0491395-A495-44D9-A61F-D3BAF836BAEF}" srcId="{4700E0F8-71AC-4FCB-A9E5-622707E4E27D}" destId="{E4A0F5EA-21F1-4BE8-8B2D-5269DD134639}" srcOrd="0" destOrd="0" parTransId="{75586EEC-4D89-450F-A3AD-101007CF35A3}" sibTransId="{6FB6F3FF-7A09-4E5F-99FB-37D844409055}"/>
    <dgm:cxn modelId="{F7C65F3E-91EA-4C6C-8090-D94AEB3CD1B0}" type="presOf" srcId="{7E3CB37E-55A0-46C9-B145-E035E339E840}" destId="{A15DDC38-4AA1-45C7-BA5B-9B15A09B3015}" srcOrd="0" destOrd="0" presId="urn:microsoft.com/office/officeart/2005/8/layout/chevron2"/>
    <dgm:cxn modelId="{90F30DB2-B5F8-453D-894F-9294D02D9E99}" type="presOf" srcId="{5D9B0D8A-D298-4584-866F-609A5DC6A005}" destId="{98EBE468-1225-46B7-A056-C62744AD9965}" srcOrd="0" destOrd="0" presId="urn:microsoft.com/office/officeart/2005/8/layout/chevron2"/>
    <dgm:cxn modelId="{BE747D87-9DA6-4366-94AD-824F66BD5335}" srcId="{902B879D-E148-418E-A042-26131C514597}" destId="{ADC4BD5D-9F98-489A-A0BA-7BCA76DE9389}" srcOrd="0" destOrd="0" parTransId="{E3F50E31-18C7-42BD-818D-C51D44646395}" sibTransId="{D215E5B9-2184-41F3-86C2-BBE8D74F65B3}"/>
    <dgm:cxn modelId="{E3D8EDE3-482E-4A6E-8D86-3C1599575DCE}" type="presOf" srcId="{ADC4BD5D-9F98-489A-A0BA-7BCA76DE9389}" destId="{270E986B-0E12-4085-87B5-57DD795395CF}" srcOrd="0" destOrd="0" presId="urn:microsoft.com/office/officeart/2005/8/layout/chevron2"/>
    <dgm:cxn modelId="{583DA9C7-87E6-43F3-A800-F29EABE99307}" srcId="{902B879D-E148-418E-A042-26131C514597}" destId="{7E3CB37E-55A0-46C9-B145-E035E339E840}" srcOrd="1" destOrd="0" parTransId="{AC2483B8-DA05-41D9-BAC5-386C7B23B6A1}" sibTransId="{DC9C243A-7B05-4949-81C7-4360619A41DD}"/>
    <dgm:cxn modelId="{F8A093B7-1F2A-446E-B67C-48EF31A945F2}" type="presOf" srcId="{E4A0F5EA-21F1-4BE8-8B2D-5269DD134639}" destId="{FC161AA9-31A0-47A1-ADA5-E17F8EA724C4}" srcOrd="0" destOrd="0" presId="urn:microsoft.com/office/officeart/2005/8/layout/chevron2"/>
    <dgm:cxn modelId="{74936B3E-B723-491D-BA88-F3BF2E816F96}" type="presParOf" srcId="{A4817013-9C55-4E61-9324-BA7C1C2E7461}" destId="{B085CCC9-3400-419C-9B46-B4D16EA6867C}" srcOrd="0" destOrd="0" presId="urn:microsoft.com/office/officeart/2005/8/layout/chevron2"/>
    <dgm:cxn modelId="{D9F5BB5E-BCC5-41D4-BFB2-AE9DF7717206}" type="presParOf" srcId="{B085CCC9-3400-419C-9B46-B4D16EA6867C}" destId="{270E986B-0E12-4085-87B5-57DD795395CF}" srcOrd="0" destOrd="0" presId="urn:microsoft.com/office/officeart/2005/8/layout/chevron2"/>
    <dgm:cxn modelId="{163AB7C9-7E97-456B-A48F-1E02FE89B5FE}" type="presParOf" srcId="{B085CCC9-3400-419C-9B46-B4D16EA6867C}" destId="{D15EB4B4-C6D3-428F-BBA6-280080343178}" srcOrd="1" destOrd="0" presId="urn:microsoft.com/office/officeart/2005/8/layout/chevron2"/>
    <dgm:cxn modelId="{5FFA9CA6-CBBC-492D-B488-EBBAC7040D4F}" type="presParOf" srcId="{A4817013-9C55-4E61-9324-BA7C1C2E7461}" destId="{05CBE8BE-98EF-4DE5-906A-F2E9C46E5FD5}" srcOrd="1" destOrd="0" presId="urn:microsoft.com/office/officeart/2005/8/layout/chevron2"/>
    <dgm:cxn modelId="{AFCBE4F5-BC5C-4F85-922F-71831E542BBE}" type="presParOf" srcId="{A4817013-9C55-4E61-9324-BA7C1C2E7461}" destId="{0BEC965F-FBFE-49A6-B218-CC5BCAAB53E4}" srcOrd="2" destOrd="0" presId="urn:microsoft.com/office/officeart/2005/8/layout/chevron2"/>
    <dgm:cxn modelId="{FBE84AEA-C522-4A0F-8C9C-AC9FA51AE17E}" type="presParOf" srcId="{0BEC965F-FBFE-49A6-B218-CC5BCAAB53E4}" destId="{A15DDC38-4AA1-45C7-BA5B-9B15A09B3015}" srcOrd="0" destOrd="0" presId="urn:microsoft.com/office/officeart/2005/8/layout/chevron2"/>
    <dgm:cxn modelId="{DEAA9342-3422-4A91-AB52-7922376E30D4}" type="presParOf" srcId="{0BEC965F-FBFE-49A6-B218-CC5BCAAB53E4}" destId="{98EBE468-1225-46B7-A056-C62744AD9965}" srcOrd="1" destOrd="0" presId="urn:microsoft.com/office/officeart/2005/8/layout/chevron2"/>
    <dgm:cxn modelId="{BAAD39E5-3DFC-49E9-9931-C738485B2242}" type="presParOf" srcId="{A4817013-9C55-4E61-9324-BA7C1C2E7461}" destId="{F9CFC446-5B13-4AEE-817A-68700E40820D}" srcOrd="3" destOrd="0" presId="urn:microsoft.com/office/officeart/2005/8/layout/chevron2"/>
    <dgm:cxn modelId="{39D98510-E65E-411F-8058-972EF7C9C73A}" type="presParOf" srcId="{A4817013-9C55-4E61-9324-BA7C1C2E7461}" destId="{B4CA166B-33C1-4B3B-8660-A8BB5AA537A9}" srcOrd="4" destOrd="0" presId="urn:microsoft.com/office/officeart/2005/8/layout/chevron2"/>
    <dgm:cxn modelId="{29601FAA-A367-4C80-94AE-F5E2980C5207}" type="presParOf" srcId="{B4CA166B-33C1-4B3B-8660-A8BB5AA537A9}" destId="{77D0FE2D-DCF1-407C-A362-7F13A127EAED}" srcOrd="0" destOrd="0" presId="urn:microsoft.com/office/officeart/2005/8/layout/chevron2"/>
    <dgm:cxn modelId="{1826B07E-731A-4AFE-9AC6-54299B24DA50}" type="presParOf" srcId="{B4CA166B-33C1-4B3B-8660-A8BB5AA537A9}" destId="{FC161AA9-31A0-47A1-ADA5-E17F8EA724C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0E986B-0E12-4085-87B5-57DD795395CF}">
      <dsp:nvSpPr>
        <dsp:cNvPr id="0" name=""/>
        <dsp:cNvSpPr/>
      </dsp:nvSpPr>
      <dsp:spPr>
        <a:xfrm rot="5400000">
          <a:off x="-217553" y="218410"/>
          <a:ext cx="1450356" cy="1015249"/>
        </a:xfrm>
        <a:prstGeom prst="chevron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May/June 2013</a:t>
          </a:r>
          <a:endParaRPr lang="en-GB" sz="1400" kern="1200" dirty="0"/>
        </a:p>
      </dsp:txBody>
      <dsp:txXfrm rot="5400000">
        <a:off x="-217553" y="218410"/>
        <a:ext cx="1450356" cy="1015249"/>
      </dsp:txXfrm>
    </dsp:sp>
    <dsp:sp modelId="{D15EB4B4-C6D3-428F-BBA6-280080343178}">
      <dsp:nvSpPr>
        <dsp:cNvPr id="0" name=""/>
        <dsp:cNvSpPr/>
      </dsp:nvSpPr>
      <dsp:spPr>
        <a:xfrm rot="5400000">
          <a:off x="4248726" y="-3232620"/>
          <a:ext cx="942731" cy="740968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3000" kern="1200" dirty="0" smtClean="0">
              <a:solidFill>
                <a:schemeClr val="bg2"/>
              </a:solidFill>
            </a:rPr>
            <a:t>Further analysis on costs and impacts of variable </a:t>
          </a:r>
          <a:r>
            <a:rPr lang="en-GB" sz="3000" kern="1200" dirty="0" err="1" smtClean="0">
              <a:solidFill>
                <a:schemeClr val="bg2"/>
              </a:solidFill>
            </a:rPr>
            <a:t>vs</a:t>
          </a:r>
          <a:r>
            <a:rPr lang="en-GB" sz="3000" kern="1200" dirty="0" smtClean="0">
              <a:solidFill>
                <a:schemeClr val="bg2"/>
              </a:solidFill>
            </a:rPr>
            <a:t> fixed options</a:t>
          </a:r>
          <a:endParaRPr lang="en-GB" sz="3000" kern="1200" dirty="0">
            <a:solidFill>
              <a:schemeClr val="bg2"/>
            </a:solidFill>
          </a:endParaRPr>
        </a:p>
      </dsp:txBody>
      <dsp:txXfrm rot="5400000">
        <a:off x="4248726" y="-3232620"/>
        <a:ext cx="942731" cy="7409686"/>
      </dsp:txXfrm>
    </dsp:sp>
    <dsp:sp modelId="{A15DDC38-4AA1-45C7-BA5B-9B15A09B3015}">
      <dsp:nvSpPr>
        <dsp:cNvPr id="0" name=""/>
        <dsp:cNvSpPr/>
      </dsp:nvSpPr>
      <dsp:spPr>
        <a:xfrm rot="5400000">
          <a:off x="-217553" y="1472595"/>
          <a:ext cx="1450356" cy="1015249"/>
        </a:xfrm>
        <a:prstGeom prst="chevron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Summer 2013</a:t>
          </a:r>
          <a:endParaRPr lang="en-GB" sz="1400" kern="1200" dirty="0"/>
        </a:p>
      </dsp:txBody>
      <dsp:txXfrm rot="5400000">
        <a:off x="-217553" y="1472595"/>
        <a:ext cx="1450356" cy="1015249"/>
      </dsp:txXfrm>
    </dsp:sp>
    <dsp:sp modelId="{98EBE468-1225-46B7-A056-C62744AD9965}">
      <dsp:nvSpPr>
        <dsp:cNvPr id="0" name=""/>
        <dsp:cNvSpPr/>
      </dsp:nvSpPr>
      <dsp:spPr>
        <a:xfrm rot="5400000">
          <a:off x="4248726" y="-1932128"/>
          <a:ext cx="942731" cy="740968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GB" sz="3000" kern="1200" dirty="0" smtClean="0">
              <a:solidFill>
                <a:schemeClr val="bg2"/>
              </a:solidFill>
            </a:rPr>
            <a:t>Direction of travel published</a:t>
          </a:r>
          <a:endParaRPr lang="en-GB" sz="3000" kern="1200" dirty="0">
            <a:solidFill>
              <a:schemeClr val="bg2"/>
            </a:solidFill>
          </a:endParaRPr>
        </a:p>
      </dsp:txBody>
      <dsp:txXfrm rot="5400000">
        <a:off x="4248726" y="-1932128"/>
        <a:ext cx="942731" cy="7409686"/>
      </dsp:txXfrm>
    </dsp:sp>
    <dsp:sp modelId="{77D0FE2D-DCF1-407C-A362-7F13A127EAED}">
      <dsp:nvSpPr>
        <dsp:cNvPr id="0" name=""/>
        <dsp:cNvSpPr/>
      </dsp:nvSpPr>
      <dsp:spPr>
        <a:xfrm rot="5400000">
          <a:off x="-217553" y="2726779"/>
          <a:ext cx="1450356" cy="1015249"/>
        </a:xfrm>
        <a:prstGeom prst="chevron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400" kern="1200" dirty="0" smtClean="0"/>
            <a:t>Autumn 2013</a:t>
          </a:r>
        </a:p>
      </dsp:txBody>
      <dsp:txXfrm rot="5400000">
        <a:off x="-217553" y="2726779"/>
        <a:ext cx="1450356" cy="1015249"/>
      </dsp:txXfrm>
    </dsp:sp>
    <dsp:sp modelId="{FC161AA9-31A0-47A1-ADA5-E17F8EA724C4}">
      <dsp:nvSpPr>
        <dsp:cNvPr id="0" name=""/>
        <dsp:cNvSpPr/>
      </dsp:nvSpPr>
      <dsp:spPr>
        <a:xfrm rot="5400000">
          <a:off x="4248726" y="-736940"/>
          <a:ext cx="942731" cy="740968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3000" kern="1200" dirty="0" smtClean="0">
              <a:solidFill>
                <a:schemeClr val="bg2"/>
              </a:solidFill>
            </a:rPr>
            <a:t>Consultation on draft regulations and code modification proposals</a:t>
          </a:r>
          <a:endParaRPr lang="en-GB" sz="3000" i="1" kern="1200" dirty="0">
            <a:solidFill>
              <a:schemeClr val="bg2"/>
            </a:solidFill>
          </a:endParaRPr>
        </a:p>
      </dsp:txBody>
      <dsp:txXfrm rot="5400000">
        <a:off x="4248726" y="-736940"/>
        <a:ext cx="942731" cy="74096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2388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1732F74-A0D6-4C61-A9FB-86F8C8FBE334}" type="datetimeFigureOut">
              <a:rPr lang="en-GB"/>
              <a:pPr>
                <a:defRPr/>
              </a:pPr>
              <a:t>02/05/2013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2625" y="4718050"/>
            <a:ext cx="5454650" cy="4468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2388" y="9432925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7BD1F028-A562-46B8-996D-0E086A1467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E9609B8-F1FA-4A42-A5DA-E9AF8E39296E}" type="slidenum">
              <a:rPr lang="en-GB" smtClean="0">
                <a:latin typeface="Arial" charset="0"/>
              </a:rPr>
              <a:pPr/>
              <a:t>1</a:t>
            </a:fld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i="1" dirty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3B8B4F-FA34-42D7-A809-F52AA0EDF9F2}" type="slidenum">
              <a:rPr lang="en-GB" smtClean="0">
                <a:latin typeface="Arial" charset="0"/>
              </a:rPr>
              <a:pPr/>
              <a:t>10</a:t>
            </a:fld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>
              <a:defRPr/>
            </a:pPr>
            <a:endParaRPr lang="en-GB" dirty="0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3D86309-405F-4C02-8188-52394AC57CBB}" type="slidenum">
              <a:rPr lang="en-GB" smtClean="0">
                <a:latin typeface="Arial" charset="0"/>
              </a:rPr>
              <a:pPr/>
              <a:t>11</a:t>
            </a:fld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598D6B7-38BF-4054-AB12-C345A1DE4F91}" type="slidenum">
              <a:rPr lang="en-GB" smtClean="0">
                <a:latin typeface="Arial" charset="0"/>
              </a:rPr>
              <a:pPr/>
              <a:t>2</a:t>
            </a:fld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  <a:p>
            <a:pPr eaLnBrk="1" hangingPunct="1"/>
            <a:endParaRPr lang="en-GB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9B300F-B34B-464C-93B2-AC9065AB9FF4}" type="slidenum">
              <a:rPr lang="en-GB" smtClean="0">
                <a:latin typeface="Arial" charset="0"/>
              </a:rPr>
              <a:pPr/>
              <a:t>3</a:t>
            </a:fld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i="1" dirty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631AE2B-F02A-45F6-8EC9-2198C98579F8}" type="slidenum">
              <a:rPr lang="en-GB" smtClean="0">
                <a:latin typeface="Arial" charset="0"/>
              </a:rPr>
              <a:pPr/>
              <a:t>4</a:t>
            </a:fld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i="1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71FAFF-3572-4391-B6A7-9006BC3CC01B}" type="slidenum">
              <a:rPr lang="en-GB" smtClean="0">
                <a:latin typeface="Arial" charset="0"/>
              </a:rPr>
              <a:pPr/>
              <a:t>5</a:t>
            </a:fld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i="1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11EC06E-9703-498B-B16B-8E052750999A}" type="slidenum">
              <a:rPr lang="en-GB" smtClean="0">
                <a:latin typeface="Arial" charset="0"/>
              </a:rPr>
              <a:pPr/>
              <a:t>6</a:t>
            </a:fld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i="1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6A29B8E-C9E8-4B73-9E87-91AB85E1F55C}" type="slidenum">
              <a:rPr lang="en-GB" smtClean="0">
                <a:latin typeface="Arial" charset="0"/>
              </a:rPr>
              <a:pPr/>
              <a:t>7</a:t>
            </a:fld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i="1" smtClean="0"/>
          </a:p>
          <a:p>
            <a:pPr eaLnBrk="1" hangingPunct="1"/>
            <a:endParaRPr lang="en-GB" i="1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164C259-74C8-49B3-BC6E-C7B3AA32CA11}" type="slidenum">
              <a:rPr lang="en-GB" smtClean="0">
                <a:latin typeface="Arial" charset="0"/>
              </a:rPr>
              <a:pPr/>
              <a:t>8</a:t>
            </a:fld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i="1" dirty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7164B31-8489-4F6D-826E-6C9D0E400FD4}" type="slidenum">
              <a:rPr lang="en-GB" smtClean="0">
                <a:latin typeface="Arial" charset="0"/>
              </a:rPr>
              <a:pPr/>
              <a:t>9</a:t>
            </a:fld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front com"/>
          <p:cNvPicPr>
            <a:picLocks noChangeAspect="1" noChangeArrowheads="1"/>
          </p:cNvPicPr>
          <p:nvPr userDrawn="1"/>
        </p:nvPicPr>
        <p:blipFill>
          <a:blip r:embed="rId2" cstate="print"/>
          <a:srcRect l="8195" t="20126" r="7840" b="7307"/>
          <a:stretch>
            <a:fillRect/>
          </a:stretch>
        </p:blipFill>
        <p:spPr bwMode="auto">
          <a:xfrm>
            <a:off x="0" y="1268413"/>
            <a:ext cx="9144000" cy="55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DECC_CYAN_AW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1725" y="188913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1441450"/>
          </a:xfrm>
        </p:spPr>
        <p:txBody>
          <a:bodyPr/>
          <a:lstStyle>
            <a:lvl1pPr>
              <a:defRPr sz="45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357563"/>
            <a:ext cx="7775575" cy="1223962"/>
          </a:xfrm>
        </p:spPr>
        <p:txBody>
          <a:bodyPr/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6688" y="142875"/>
            <a:ext cx="1871662" cy="58785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142875"/>
            <a:ext cx="5464175" cy="58785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844675"/>
            <a:ext cx="6616700" cy="4032250"/>
          </a:xfrm>
          <a:solidFill>
            <a:schemeClr val="bg1"/>
          </a:solidFill>
        </p:spPr>
        <p:txBody>
          <a:bodyPr/>
          <a:lstStyle/>
          <a:p>
            <a:r>
              <a:rPr lang="en-GB" dirty="0"/>
              <a:t>HEADING</a:t>
            </a:r>
            <a:br>
              <a:rPr lang="en-GB" dirty="0"/>
            </a:br>
            <a:r>
              <a:rPr lang="en-GB" dirty="0"/>
              <a:t>Text</a:t>
            </a:r>
          </a:p>
          <a:p>
            <a:endParaRPr lang="en-GB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171450"/>
            <a:ext cx="5400675" cy="504825"/>
          </a:xfrm>
        </p:spPr>
        <p:txBody>
          <a:bodyPr/>
          <a:lstStyle/>
          <a:p>
            <a:r>
              <a:rPr lang="en-GB" dirty="0"/>
              <a:t>CLICK TO ADD TITLE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89138"/>
            <a:ext cx="3667125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1989138"/>
            <a:ext cx="3668712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front com"/>
          <p:cNvPicPr>
            <a:picLocks noChangeAspect="1" noChangeArrowheads="1"/>
          </p:cNvPicPr>
          <p:nvPr userDrawn="1"/>
        </p:nvPicPr>
        <p:blipFill>
          <a:blip r:embed="rId13" cstate="print"/>
          <a:srcRect l="8195" t="20126" r="7840" b="77693"/>
          <a:stretch>
            <a:fillRect/>
          </a:stretch>
        </p:blipFill>
        <p:spPr bwMode="auto">
          <a:xfrm>
            <a:off x="0" y="1268413"/>
            <a:ext cx="91440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42875"/>
            <a:ext cx="54006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89138"/>
            <a:ext cx="74882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pic>
        <p:nvPicPr>
          <p:cNvPr id="1029" name="Picture 2" descr="DECC_CYAN_AW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51725" y="188913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49" r:id="rId2"/>
    <p:sldLayoutId id="2147483950" r:id="rId3"/>
    <p:sldLayoutId id="2147483951" r:id="rId4"/>
    <p:sldLayoutId id="2147483952" r:id="rId5"/>
    <p:sldLayoutId id="2147483953" r:id="rId6"/>
    <p:sldLayoutId id="2147483954" r:id="rId7"/>
    <p:sldLayoutId id="2147483955" r:id="rId8"/>
    <p:sldLayoutId id="2147483956" r:id="rId9"/>
    <p:sldLayoutId id="2147483957" r:id="rId10"/>
    <p:sldLayoutId id="2147483958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z="3600" smtClean="0"/>
              <a:t>Supplier Obligation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Expert Group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900113" y="4724400"/>
            <a:ext cx="266382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700">
                <a:solidFill>
                  <a:schemeClr val="bg1"/>
                </a:solidFill>
              </a:rPr>
              <a:t>9 May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00113" y="1844675"/>
            <a:ext cx="6911975" cy="403225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endParaRPr lang="en-GB" sz="2400" b="1" dirty="0" smtClean="0"/>
          </a:p>
          <a:p>
            <a:pPr marL="0" indent="0" eaLnBrk="1" hangingPunct="1">
              <a:buFontTx/>
              <a:buNone/>
              <a:defRPr/>
            </a:pPr>
            <a:r>
              <a:rPr lang="en-GB" sz="2400" b="1" dirty="0" smtClean="0"/>
              <a:t>What are the implications of adding a risk fund to the backstops?</a:t>
            </a:r>
          </a:p>
          <a:p>
            <a:pPr marL="0" indent="0" eaLnBrk="1" hangingPunct="1">
              <a:buFontTx/>
              <a:buNone/>
              <a:defRPr/>
            </a:pPr>
            <a:endParaRPr lang="en-GB" sz="2400" b="1" dirty="0" smtClean="0"/>
          </a:p>
          <a:p>
            <a:pPr marL="0" indent="0" eaLnBrk="1" hangingPunct="1">
              <a:buFontTx/>
              <a:buNone/>
              <a:defRPr/>
            </a:pPr>
            <a:r>
              <a:rPr lang="en-GB" sz="2400" b="1" dirty="0" smtClean="0"/>
              <a:t>Is a risk fund preferable to mutualisation?</a:t>
            </a:r>
          </a:p>
          <a:p>
            <a:pPr eaLnBrk="1" hangingPunct="1">
              <a:defRPr/>
            </a:pPr>
            <a:endParaRPr lang="en-GB" dirty="0"/>
          </a:p>
        </p:txBody>
      </p:sp>
      <p:sp>
        <p:nvSpPr>
          <p:cNvPr id="1229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Questions</a:t>
            </a:r>
          </a:p>
        </p:txBody>
      </p:sp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179388" y="6308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2"/>
          <p:cNvSpPr>
            <a:spLocks noGrp="1"/>
          </p:cNvSpPr>
          <p:nvPr>
            <p:ph type="title"/>
          </p:nvPr>
        </p:nvSpPr>
        <p:spPr>
          <a:xfrm>
            <a:off x="900113" y="404813"/>
            <a:ext cx="5400675" cy="504825"/>
          </a:xfrm>
        </p:spPr>
        <p:txBody>
          <a:bodyPr/>
          <a:lstStyle/>
          <a:p>
            <a:pPr eaLnBrk="1" hangingPunct="1"/>
            <a:r>
              <a:rPr lang="en-GB" smtClean="0"/>
              <a:t>Next Steps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79388" y="6308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  <p:graphicFrame>
        <p:nvGraphicFramePr>
          <p:cNvPr id="6" name="Diagram 5"/>
          <p:cNvGraphicFramePr/>
          <p:nvPr/>
        </p:nvGraphicFramePr>
        <p:xfrm>
          <a:off x="395536" y="1628800"/>
          <a:ext cx="8424936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Placeholder 1"/>
          <p:cNvSpPr>
            <a:spLocks noGrp="1"/>
          </p:cNvSpPr>
          <p:nvPr>
            <p:ph type="body" idx="1"/>
          </p:nvPr>
        </p:nvSpPr>
        <p:spPr>
          <a:xfrm>
            <a:off x="900113" y="1628775"/>
            <a:ext cx="6616700" cy="467995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GB" sz="2000" b="1" dirty="0" smtClean="0"/>
              <a:t>Aims</a:t>
            </a:r>
          </a:p>
          <a:p>
            <a:pPr eaLnBrk="1" hangingPunct="1">
              <a:defRPr/>
            </a:pPr>
            <a:r>
              <a:rPr lang="en-GB" sz="2400" dirty="0" smtClean="0"/>
              <a:t>To seek the group’s views on potential options for a fixed rate levy, including:</a:t>
            </a:r>
          </a:p>
          <a:p>
            <a:pPr lvl="1" eaLnBrk="1" hangingPunct="1">
              <a:defRPr/>
            </a:pPr>
            <a:r>
              <a:rPr lang="en-GB" sz="2400" dirty="0" smtClean="0"/>
              <a:t>Advantages and disadvantages of each option</a:t>
            </a:r>
          </a:p>
          <a:p>
            <a:pPr lvl="1" eaLnBrk="1" hangingPunct="1">
              <a:defRPr/>
            </a:pPr>
            <a:r>
              <a:rPr lang="en-GB" sz="2400" dirty="0" smtClean="0"/>
              <a:t>What additional risks a fixed rate levy brings</a:t>
            </a:r>
          </a:p>
          <a:p>
            <a:pPr lvl="1" eaLnBrk="1" hangingPunct="1">
              <a:defRPr/>
            </a:pPr>
            <a:r>
              <a:rPr lang="en-GB" sz="2400" dirty="0" smtClean="0"/>
              <a:t>Surety of payment under a fixed rate (for generators)</a:t>
            </a:r>
          </a:p>
          <a:p>
            <a:pPr marL="57150" indent="0" eaLnBrk="1" hangingPunct="1">
              <a:buFontTx/>
              <a:buNone/>
              <a:defRPr/>
            </a:pPr>
            <a:endParaRPr lang="en-GB" sz="1600" dirty="0" smtClean="0"/>
          </a:p>
          <a:p>
            <a:pPr marL="57150" indent="0" eaLnBrk="1" hangingPunct="1">
              <a:buFontTx/>
              <a:buNone/>
              <a:defRPr/>
            </a:pPr>
            <a:r>
              <a:rPr lang="en-GB" sz="1600" b="1" dirty="0" smtClean="0"/>
              <a:t>Note: this presentation seeks to explore options under a fixed rate levy - </a:t>
            </a:r>
            <a:r>
              <a:rPr lang="en-GB" sz="1600" b="1" dirty="0"/>
              <a:t>no </a:t>
            </a:r>
            <a:r>
              <a:rPr lang="en-GB" sz="1600" b="1" dirty="0" smtClean="0"/>
              <a:t>decision </a:t>
            </a:r>
            <a:r>
              <a:rPr lang="en-GB" sz="1600" b="1" dirty="0"/>
              <a:t>has been made </a:t>
            </a:r>
            <a:r>
              <a:rPr lang="en-GB" sz="1600" b="1" dirty="0" smtClean="0"/>
              <a:t>at this time on whether to implement a variable or fixed rate </a:t>
            </a:r>
            <a:r>
              <a:rPr lang="en-GB" sz="1600" b="1" smtClean="0"/>
              <a:t>supplier obligation </a:t>
            </a:r>
            <a:endParaRPr lang="en-GB" sz="1600" b="1" dirty="0" smtClean="0"/>
          </a:p>
          <a:p>
            <a:pPr eaLnBrk="1" hangingPunct="1">
              <a:defRPr/>
            </a:pPr>
            <a:endParaRPr lang="en-GB" sz="2400" dirty="0" smtClean="0"/>
          </a:p>
        </p:txBody>
      </p:sp>
      <p:sp>
        <p:nvSpPr>
          <p:cNvPr id="409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Aims of the session</a:t>
            </a: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179388" y="6308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1800"/>
              </a:spcAft>
            </a:pPr>
            <a:r>
              <a:rPr lang="en-GB" sz="2800" smtClean="0"/>
              <a:t>Call for evidence responses led to:</a:t>
            </a:r>
          </a:p>
          <a:p>
            <a:pPr lvl="1" eaLnBrk="1" hangingPunct="1">
              <a:spcAft>
                <a:spcPts val="1800"/>
              </a:spcAft>
            </a:pPr>
            <a:r>
              <a:rPr lang="en-GB" sz="2800" smtClean="0"/>
              <a:t>Further consideration of volatility and impacts on a business</a:t>
            </a:r>
          </a:p>
          <a:p>
            <a:pPr lvl="1" eaLnBrk="1" hangingPunct="1">
              <a:spcAft>
                <a:spcPts val="1800"/>
              </a:spcAft>
            </a:pPr>
            <a:r>
              <a:rPr lang="en-GB" sz="2800" smtClean="0"/>
              <a:t>Options for levy design to mitigate impacts including scoping options for fixed rate</a:t>
            </a:r>
          </a:p>
        </p:txBody>
      </p:sp>
      <p:sp>
        <p:nvSpPr>
          <p:cNvPr id="512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Context</a:t>
            </a: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179388" y="6308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GB" sz="2400" dirty="0" smtClean="0"/>
              <a:t>There are three potential options for a fixed rate levy, all of the options share the following features: </a:t>
            </a:r>
          </a:p>
          <a:p>
            <a:pPr eaLnBrk="1" hangingPunct="1">
              <a:defRPr/>
            </a:pPr>
            <a:r>
              <a:rPr lang="en-GB" sz="2400" dirty="0" smtClean="0"/>
              <a:t>Central forecasting</a:t>
            </a:r>
          </a:p>
          <a:p>
            <a:pPr eaLnBrk="1" hangingPunct="1">
              <a:defRPr/>
            </a:pPr>
            <a:r>
              <a:rPr lang="en-GB" sz="2400" dirty="0" smtClean="0"/>
              <a:t>Build </a:t>
            </a:r>
            <a:r>
              <a:rPr lang="en-GB" sz="2400" dirty="0"/>
              <a:t>up of a ‘buffer fund’ from suppliers</a:t>
            </a:r>
          </a:p>
          <a:p>
            <a:pPr eaLnBrk="1" hangingPunct="1">
              <a:defRPr/>
            </a:pPr>
            <a:r>
              <a:rPr lang="en-GB" sz="2400" dirty="0" smtClean="0"/>
              <a:t>Notified in advance (period to be determined)</a:t>
            </a:r>
          </a:p>
          <a:p>
            <a:pPr eaLnBrk="1" hangingPunct="1">
              <a:defRPr/>
            </a:pPr>
            <a:r>
              <a:rPr lang="en-GB" sz="2400" dirty="0" smtClean="0"/>
              <a:t>Monthly (or shorter) settlement</a:t>
            </a:r>
          </a:p>
          <a:p>
            <a:pPr eaLnBrk="1" hangingPunct="1">
              <a:defRPr/>
            </a:pPr>
            <a:r>
              <a:rPr lang="en-GB" sz="2400" dirty="0" smtClean="0"/>
              <a:t>Collateral</a:t>
            </a:r>
          </a:p>
          <a:p>
            <a:pPr eaLnBrk="1" hangingPunct="1">
              <a:defRPr/>
            </a:pPr>
            <a:r>
              <a:rPr lang="en-GB" sz="2400" dirty="0" smtClean="0"/>
              <a:t>Reconciliation</a:t>
            </a:r>
          </a:p>
          <a:p>
            <a:pPr eaLnBrk="1" hangingPunct="1">
              <a:defRPr/>
            </a:pPr>
            <a:endParaRPr lang="en-GB" sz="2400" dirty="0" smtClean="0"/>
          </a:p>
          <a:p>
            <a:pPr marL="0" indent="0" eaLnBrk="1" hangingPunct="1">
              <a:buFontTx/>
              <a:buNone/>
              <a:defRPr/>
            </a:pPr>
            <a:endParaRPr lang="en-GB" sz="2400" dirty="0" smtClean="0"/>
          </a:p>
          <a:p>
            <a:pPr eaLnBrk="1" hangingPunct="1">
              <a:defRPr/>
            </a:pPr>
            <a:endParaRPr lang="en-GB" dirty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Fixed rate levy – common features</a:t>
            </a: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179388" y="6308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GB" sz="2800" dirty="0" smtClean="0"/>
              <a:t>Option one: </a:t>
            </a:r>
          </a:p>
          <a:p>
            <a:pPr eaLnBrk="1" hangingPunct="1">
              <a:defRPr/>
            </a:pPr>
            <a:r>
              <a:rPr lang="en-GB" sz="2800" dirty="0" smtClean="0"/>
              <a:t>Forecast the total CfD payments over the year</a:t>
            </a:r>
          </a:p>
          <a:p>
            <a:pPr eaLnBrk="1" hangingPunct="1">
              <a:defRPr/>
            </a:pPr>
            <a:r>
              <a:rPr lang="en-GB" sz="2800" dirty="0" smtClean="0"/>
              <a:t>Predict the market share for each supplier for the year and bill a total amount spread equally (or seasonally?) across each settlement period</a:t>
            </a:r>
          </a:p>
          <a:p>
            <a:pPr eaLnBrk="1" hangingPunct="1">
              <a:defRPr/>
            </a:pPr>
            <a:endParaRPr lang="en-GB" sz="2400" dirty="0" smtClean="0"/>
          </a:p>
          <a:p>
            <a:pPr marL="0" indent="0" eaLnBrk="1" hangingPunct="1">
              <a:buFontTx/>
              <a:buNone/>
              <a:defRPr/>
            </a:pPr>
            <a:endParaRPr lang="en-GB" sz="2400" dirty="0" smtClean="0"/>
          </a:p>
          <a:p>
            <a:pPr eaLnBrk="1" hangingPunct="1">
              <a:defRPr/>
            </a:pPr>
            <a:endParaRPr lang="en-GB" dirty="0"/>
          </a:p>
        </p:txBody>
      </p:sp>
      <p:sp>
        <p:nvSpPr>
          <p:cNvPr id="717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Fixed rate alternative – Options</a:t>
            </a: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179388" y="6308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GB" sz="2800" dirty="0" smtClean="0"/>
              <a:t>Option two: </a:t>
            </a:r>
          </a:p>
          <a:p>
            <a:pPr eaLnBrk="1" hangingPunct="1">
              <a:defRPr/>
            </a:pPr>
            <a:r>
              <a:rPr lang="en-GB" sz="2800" dirty="0" smtClean="0"/>
              <a:t>Forecast the total CfD payments over the year and calculate a rate per </a:t>
            </a:r>
            <a:r>
              <a:rPr lang="en-GB" sz="2800" dirty="0"/>
              <a:t>kilowatt </a:t>
            </a:r>
            <a:r>
              <a:rPr lang="en-GB" sz="2800" dirty="0" smtClean="0"/>
              <a:t>hour</a:t>
            </a:r>
          </a:p>
          <a:p>
            <a:pPr eaLnBrk="1" hangingPunct="1">
              <a:defRPr/>
            </a:pPr>
            <a:r>
              <a:rPr lang="en-GB" sz="2800" dirty="0" smtClean="0"/>
              <a:t>Collect this amount from suppliers based on the volume of energy supplied over the settlement period</a:t>
            </a:r>
            <a:endParaRPr lang="en-GB" sz="2800" dirty="0"/>
          </a:p>
          <a:p>
            <a:pPr eaLnBrk="1" hangingPunct="1">
              <a:defRPr/>
            </a:pPr>
            <a:endParaRPr lang="en-GB" sz="2400" dirty="0" smtClean="0"/>
          </a:p>
          <a:p>
            <a:pPr marL="0" indent="0" eaLnBrk="1" hangingPunct="1">
              <a:buFontTx/>
              <a:buNone/>
              <a:defRPr/>
            </a:pPr>
            <a:endParaRPr lang="en-GB" sz="2400" dirty="0" smtClean="0"/>
          </a:p>
          <a:p>
            <a:pPr eaLnBrk="1" hangingPunct="1">
              <a:defRPr/>
            </a:pPr>
            <a:endParaRPr lang="en-GB" dirty="0"/>
          </a:p>
        </p:txBody>
      </p:sp>
      <p:sp>
        <p:nvSpPr>
          <p:cNvPr id="819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Fixed rate alternative – Options</a:t>
            </a: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179388" y="6308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00113" y="1844675"/>
            <a:ext cx="7559675" cy="403225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GB" sz="2400" dirty="0" smtClean="0"/>
              <a:t>Option three: </a:t>
            </a:r>
          </a:p>
          <a:p>
            <a:pPr eaLnBrk="1" hangingPunct="1">
              <a:defRPr/>
            </a:pPr>
            <a:r>
              <a:rPr lang="en-GB" sz="2400" dirty="0" smtClean="0"/>
              <a:t>Forecast key elements of CfD payments for the year, including output, strike price and prediction of % mix of CfD payments to be calculated with reference to the day ahead and year ahead market</a:t>
            </a:r>
          </a:p>
          <a:p>
            <a:pPr eaLnBrk="1" hangingPunct="1">
              <a:defRPr/>
            </a:pPr>
            <a:r>
              <a:rPr lang="en-GB" sz="2400" dirty="0" smtClean="0"/>
              <a:t>The daily reference price will be used throughout the year to set a pence per kWh rate per day</a:t>
            </a:r>
          </a:p>
          <a:p>
            <a:pPr eaLnBrk="1" hangingPunct="1">
              <a:defRPr/>
            </a:pPr>
            <a:r>
              <a:rPr lang="en-GB" sz="2400" dirty="0" smtClean="0"/>
              <a:t>Suppliers will pay based on the volume supplied for the settlement period</a:t>
            </a:r>
            <a:endParaRPr lang="en-GB" sz="2800" dirty="0" smtClean="0"/>
          </a:p>
          <a:p>
            <a:pPr marL="0" indent="0" eaLnBrk="1" hangingPunct="1">
              <a:buFontTx/>
              <a:buNone/>
              <a:defRPr/>
            </a:pPr>
            <a:endParaRPr lang="en-GB" sz="2400" dirty="0" smtClean="0"/>
          </a:p>
          <a:p>
            <a:pPr eaLnBrk="1" hangingPunct="1">
              <a:defRPr/>
            </a:pPr>
            <a:endParaRPr lang="en-GB" dirty="0"/>
          </a:p>
        </p:txBody>
      </p:sp>
      <p:sp>
        <p:nvSpPr>
          <p:cNvPr id="921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Fixed rate alternative – Option 3</a:t>
            </a:r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179388" y="6308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899592" y="1700808"/>
            <a:ext cx="7416800" cy="403225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GB" sz="2400" dirty="0" smtClean="0"/>
              <a:t>What are the advantages and disadvantages of the options in relation to: </a:t>
            </a:r>
          </a:p>
          <a:p>
            <a:pPr eaLnBrk="1" hangingPunct="1">
              <a:defRPr/>
            </a:pPr>
            <a:r>
              <a:rPr lang="en-GB" sz="2400" dirty="0"/>
              <a:t>Working capital requirements</a:t>
            </a:r>
          </a:p>
          <a:p>
            <a:pPr eaLnBrk="1" hangingPunct="1">
              <a:defRPr/>
            </a:pPr>
            <a:r>
              <a:rPr lang="en-GB" sz="2400" dirty="0" smtClean="0"/>
              <a:t>Finance cost implications</a:t>
            </a:r>
          </a:p>
          <a:p>
            <a:pPr eaLnBrk="1" hangingPunct="1">
              <a:defRPr/>
            </a:pPr>
            <a:r>
              <a:rPr lang="en-GB" sz="2400" dirty="0" smtClean="0"/>
              <a:t>Admin cost implications</a:t>
            </a:r>
          </a:p>
          <a:p>
            <a:pPr eaLnBrk="1" hangingPunct="1">
              <a:defRPr/>
            </a:pPr>
            <a:r>
              <a:rPr lang="en-GB" sz="2400" dirty="0" smtClean="0"/>
              <a:t>Practical implementation</a:t>
            </a:r>
          </a:p>
          <a:p>
            <a:pPr eaLnBrk="1" hangingPunct="1">
              <a:defRPr/>
            </a:pPr>
            <a:r>
              <a:rPr lang="en-GB" sz="2400" dirty="0" smtClean="0"/>
              <a:t>Management of risks (who is best placed to manage each risk)</a:t>
            </a:r>
          </a:p>
          <a:p>
            <a:pPr marL="0" indent="0" eaLnBrk="1" hangingPunct="1">
              <a:buFontTx/>
              <a:buNone/>
              <a:defRPr/>
            </a:pPr>
            <a:endParaRPr lang="en-GB" sz="1000" dirty="0" smtClean="0"/>
          </a:p>
          <a:p>
            <a:pPr marL="0" indent="0" eaLnBrk="1" hangingPunct="1">
              <a:buFontTx/>
              <a:buNone/>
              <a:defRPr/>
            </a:pPr>
            <a:r>
              <a:rPr lang="en-GB" sz="2400" dirty="0" smtClean="0"/>
              <a:t>What additional risks does a fixed rate levy bring to suppliers and generators?</a:t>
            </a:r>
          </a:p>
          <a:p>
            <a:pPr eaLnBrk="1" hangingPunct="1">
              <a:defRPr/>
            </a:pPr>
            <a:endParaRPr lang="en-GB" sz="2000" dirty="0" smtClean="0"/>
          </a:p>
          <a:p>
            <a:pPr marL="0" indent="0" eaLnBrk="1" hangingPunct="1">
              <a:buFontTx/>
              <a:buNone/>
              <a:defRPr/>
            </a:pPr>
            <a:endParaRPr lang="en-GB" sz="2000" dirty="0" smtClean="0"/>
          </a:p>
          <a:p>
            <a:pPr eaLnBrk="1" hangingPunct="1">
              <a:defRPr/>
            </a:pPr>
            <a:endParaRPr lang="en-GB" sz="2000" dirty="0"/>
          </a:p>
        </p:txBody>
      </p:sp>
      <p:sp>
        <p:nvSpPr>
          <p:cNvPr id="1024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Fixed rate levy – Questions</a:t>
            </a:r>
          </a:p>
        </p:txBody>
      </p:sp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179388" y="6308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00113" y="1844675"/>
            <a:ext cx="6911975" cy="403225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GB" sz="2200" dirty="0" smtClean="0"/>
              <a:t>The following sequence of backstops (to ensure payment) is being considered: </a:t>
            </a:r>
          </a:p>
          <a:p>
            <a:pPr eaLnBrk="1" hangingPunct="1">
              <a:defRPr/>
            </a:pPr>
            <a:r>
              <a:rPr lang="en-GB" sz="2200" dirty="0" smtClean="0"/>
              <a:t>Collateral</a:t>
            </a:r>
          </a:p>
          <a:p>
            <a:pPr eaLnBrk="1" hangingPunct="1">
              <a:defRPr/>
            </a:pPr>
            <a:r>
              <a:rPr lang="en-GB" sz="2200" dirty="0" smtClean="0"/>
              <a:t>Risk fund</a:t>
            </a:r>
          </a:p>
          <a:p>
            <a:pPr eaLnBrk="1" hangingPunct="1">
              <a:defRPr/>
            </a:pPr>
            <a:r>
              <a:rPr lang="en-GB" sz="2200" dirty="0" smtClean="0"/>
              <a:t>Mutualisation</a:t>
            </a:r>
          </a:p>
          <a:p>
            <a:pPr eaLnBrk="1" hangingPunct="1">
              <a:defRPr/>
            </a:pPr>
            <a:r>
              <a:rPr lang="en-GB" sz="2200" dirty="0" smtClean="0"/>
              <a:t>Supplier of Last Resort (SOLR)</a:t>
            </a:r>
          </a:p>
          <a:p>
            <a:pPr eaLnBrk="1" hangingPunct="1">
              <a:defRPr/>
            </a:pPr>
            <a:r>
              <a:rPr lang="en-GB" sz="2200" dirty="0" smtClean="0"/>
              <a:t>Energy Supply Company Administration Scheme (ESCAS)</a:t>
            </a:r>
          </a:p>
          <a:p>
            <a:pPr eaLnBrk="1" hangingPunct="1">
              <a:defRPr/>
            </a:pPr>
            <a:endParaRPr lang="en-GB" dirty="0"/>
          </a:p>
        </p:txBody>
      </p:sp>
      <p:sp>
        <p:nvSpPr>
          <p:cNvPr id="1126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Backstops</a:t>
            </a:r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179388" y="6308725"/>
            <a:ext cx="9324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EMR Expert Group papers are not a statement of Government policy or policy intent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cc_ppt_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76200">
          <a:solidFill>
            <a:schemeClr val="bg2"/>
          </a:solidFill>
          <a:tailEnd type="arrow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42F145830E9C4DA7DD0FA0AD8C4B35" ma:contentTypeVersion="1" ma:contentTypeDescription="Create a new document." ma:contentTypeScope="" ma:versionID="d70ea42bf5a6953fb7cdec4cf43ec2f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5C7BC61-22B6-46C7-83D4-7ADE0D6EE2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F335D8D-1603-423B-BDD6-6F3BC4F9227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357F2F4-E382-451F-B389-FADD60434905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2229</TotalTime>
  <Words>621</Words>
  <Application>Microsoft Office PowerPoint</Application>
  <PresentationFormat>On-screen Show (4:3)</PresentationFormat>
  <Paragraphs>91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decc_ppt_template</vt:lpstr>
      <vt:lpstr>Supplier Obligation</vt:lpstr>
      <vt:lpstr>Aims of the session</vt:lpstr>
      <vt:lpstr>Context</vt:lpstr>
      <vt:lpstr>Fixed rate levy – common features</vt:lpstr>
      <vt:lpstr>Fixed rate alternative – Options</vt:lpstr>
      <vt:lpstr>Fixed rate alternative – Options</vt:lpstr>
      <vt:lpstr>Fixed rate alternative – Option 3</vt:lpstr>
      <vt:lpstr>Fixed rate levy – Questions</vt:lpstr>
      <vt:lpstr>Backstops</vt:lpstr>
      <vt:lpstr>Questions</vt:lpstr>
      <vt:lpstr>Next Steps</vt:lpstr>
    </vt:vector>
  </TitlesOfParts>
  <Company>DECC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beer</dc:creator>
  <cp:lastModifiedBy>LC</cp:lastModifiedBy>
  <cp:revision>149</cp:revision>
  <cp:lastPrinted>2013-05-02T09:47:49Z</cp:lastPrinted>
  <dcterms:created xsi:type="dcterms:W3CDTF">2012-11-08T14:40:11Z</dcterms:created>
  <dcterms:modified xsi:type="dcterms:W3CDTF">2013-05-02T16:19:00Z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0x010100DA42F145830E9C4DA7DD0FA0AD8C4B35</vt:lpwstr>
  </property>
</Properties>
</file>